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0"/>
  </p:notesMasterIdLst>
  <p:sldIdLst>
    <p:sldId id="256" r:id="rId5"/>
    <p:sldId id="322" r:id="rId6"/>
    <p:sldId id="323" r:id="rId7"/>
    <p:sldId id="326" r:id="rId8"/>
    <p:sldId id="287" r:id="rId9"/>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g4idoaeQgzJdiO1oOQTqufjXAML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306C90-1D48-4959-BB42-5CC5FBBF9A04}" v="58" dt="2020-08-10T08:14:21.1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610"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39"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38" Type="http://schemas.openxmlformats.org/officeDocument/2006/relationships/theme" Target="theme/theme1.xml"/><Relationship Id="rId2" Type="http://schemas.openxmlformats.org/officeDocument/2006/relationships/customXml" Target="../customXml/item2.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36" Type="http://schemas.openxmlformats.org/officeDocument/2006/relationships/presProps" Target="presProp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35"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NDI SNSACD" userId="S::hindisnsacd@snscecbe.onmicrosoft.com::ae93e60b-a346-4183-bba7-e3b08bfb4e39" providerId="AD" clId="Web-{72306C90-1D48-4959-BB42-5CC5FBBF9A04}"/>
    <pc:docChg chg="modSld">
      <pc:chgData name="HINDI SNSACD" userId="S::hindisnsacd@snscecbe.onmicrosoft.com::ae93e60b-a346-4183-bba7-e3b08bfb4e39" providerId="AD" clId="Web-{72306C90-1D48-4959-BB42-5CC5FBBF9A04}" dt="2020-08-10T08:14:21.115" v="57" actId="20577"/>
      <pc:docMkLst>
        <pc:docMk/>
      </pc:docMkLst>
      <pc:sldChg chg="modSp">
        <pc:chgData name="HINDI SNSACD" userId="S::hindisnsacd@snscecbe.onmicrosoft.com::ae93e60b-a346-4183-bba7-e3b08bfb4e39" providerId="AD" clId="Web-{72306C90-1D48-4959-BB42-5CC5FBBF9A04}" dt="2020-08-10T08:14:21.036" v="56" actId="20577"/>
        <pc:sldMkLst>
          <pc:docMk/>
          <pc:sldMk cId="3772003830" sldId="290"/>
        </pc:sldMkLst>
        <pc:spChg chg="mod">
          <ac:chgData name="HINDI SNSACD" userId="S::hindisnsacd@snscecbe.onmicrosoft.com::ae93e60b-a346-4183-bba7-e3b08bfb4e39" providerId="AD" clId="Web-{72306C90-1D48-4959-BB42-5CC5FBBF9A04}" dt="2020-08-10T08:14:21.036" v="56" actId="20577"/>
          <ac:spMkLst>
            <pc:docMk/>
            <pc:sldMk cId="3772003830" sldId="290"/>
            <ac:spMk id="2" creationId="{CD4C22AF-3346-4BB9-B810-F9BA18EEBE2F}"/>
          </ac:spMkLst>
        </pc:spChg>
      </pc:sldChg>
      <pc:sldChg chg="modSp">
        <pc:chgData name="HINDI SNSACD" userId="S::hindisnsacd@snscecbe.onmicrosoft.com::ae93e60b-a346-4183-bba7-e3b08bfb4e39" providerId="AD" clId="Web-{72306C90-1D48-4959-BB42-5CC5FBBF9A04}" dt="2020-08-10T08:12:52.343" v="50" actId="20577"/>
        <pc:sldMkLst>
          <pc:docMk/>
          <pc:sldMk cId="3953993049" sldId="292"/>
        </pc:sldMkLst>
        <pc:spChg chg="mod">
          <ac:chgData name="HINDI SNSACD" userId="S::hindisnsacd@snscecbe.onmicrosoft.com::ae93e60b-a346-4183-bba7-e3b08bfb4e39" providerId="AD" clId="Web-{72306C90-1D48-4959-BB42-5CC5FBBF9A04}" dt="2020-08-10T08:12:52.343" v="50" actId="20577"/>
          <ac:spMkLst>
            <pc:docMk/>
            <pc:sldMk cId="3953993049" sldId="292"/>
            <ac:spMk id="2" creationId="{CD4C22AF-3346-4BB9-B810-F9BA18EEBE2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816693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1960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3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3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26"/>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6"/>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6" name="Google Shape;36;p27"/>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7"/>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28"/>
          <p:cNvSpPr txBox="1">
            <a:spLocks noGrp="1"/>
          </p:cNvSpPr>
          <p:nvPr>
            <p:ph type="title"/>
          </p:nvPr>
        </p:nvSpPr>
        <p:spPr>
          <a:xfrm>
            <a:off x="2976664" y="274638"/>
            <a:ext cx="5710136"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2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3" name="Google Shape;43;p28"/>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8"/>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8"/>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2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2" name="Google Shape;52;p2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0"/>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3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3" name="Google Shape;63;p3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3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3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3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3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5" name="Google Shape;15;p11"/>
          <p:cNvPicPr preferRelativeResize="0"/>
          <p:nvPr/>
        </p:nvPicPr>
        <p:blipFill rotWithShape="1">
          <a:blip r:embed="rId12">
            <a:alphaModFix/>
          </a:blip>
          <a:srcRect/>
          <a:stretch/>
        </p:blipFill>
        <p:spPr>
          <a:xfrm>
            <a:off x="15851544" y="354999"/>
            <a:ext cx="2148469" cy="1298612"/>
          </a:xfrm>
          <a:prstGeom prst="rect">
            <a:avLst/>
          </a:prstGeom>
          <a:noFill/>
          <a:ln>
            <a:noFill/>
          </a:ln>
        </p:spPr>
      </p:pic>
      <p:pic>
        <p:nvPicPr>
          <p:cNvPr id="9" name="Picture 8" descr="Logo1.png"/>
          <p:cNvPicPr>
            <a:picLocks noChangeAspect="1"/>
          </p:cNvPicPr>
          <p:nvPr userDrawn="1"/>
        </p:nvPicPr>
        <p:blipFill>
          <a:blip r:embed="rId13"/>
          <a:stretch>
            <a:fillRect/>
          </a:stretch>
        </p:blipFill>
        <p:spPr>
          <a:xfrm>
            <a:off x="272374" y="233464"/>
            <a:ext cx="1715094" cy="1790219"/>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Shape 166"/>
        <p:cNvGrpSpPr/>
        <p:nvPr/>
      </p:nvGrpSpPr>
      <p:grpSpPr>
        <a:xfrm>
          <a:off x="0" y="0"/>
          <a:ext cx="0" cy="0"/>
          <a:chOff x="0" y="0"/>
          <a:chExt cx="0" cy="0"/>
        </a:xfrm>
      </p:grpSpPr>
      <p:sp>
        <p:nvSpPr>
          <p:cNvPr id="167" name="Google Shape;167;p1"/>
          <p:cNvSpPr/>
          <p:nvPr/>
        </p:nvSpPr>
        <p:spPr>
          <a:xfrm>
            <a:off x="15659100" y="0"/>
            <a:ext cx="2628900" cy="1028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
          <p:cNvSpPr/>
          <p:nvPr/>
        </p:nvSpPr>
        <p:spPr>
          <a:xfrm>
            <a:off x="16925778" y="1904460"/>
            <a:ext cx="47771" cy="838254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9" name="Google Shape;169;p1"/>
          <p:cNvPicPr preferRelativeResize="0"/>
          <p:nvPr/>
        </p:nvPicPr>
        <p:blipFill rotWithShape="1">
          <a:blip r:embed="rId3">
            <a:alphaModFix/>
          </a:blip>
          <a:srcRect/>
          <a:stretch/>
        </p:blipFill>
        <p:spPr>
          <a:xfrm>
            <a:off x="15851544" y="354999"/>
            <a:ext cx="2148469" cy="1298612"/>
          </a:xfrm>
          <a:prstGeom prst="rect">
            <a:avLst/>
          </a:prstGeom>
          <a:noFill/>
          <a:ln>
            <a:noFill/>
          </a:ln>
        </p:spPr>
      </p:pic>
      <p:sp>
        <p:nvSpPr>
          <p:cNvPr id="170" name="Google Shape;170;p1"/>
          <p:cNvSpPr/>
          <p:nvPr/>
        </p:nvSpPr>
        <p:spPr>
          <a:xfrm>
            <a:off x="2218234" y="3792681"/>
            <a:ext cx="11844130" cy="2123618"/>
          </a:xfrm>
          <a:prstGeom prst="rect">
            <a:avLst/>
          </a:prstGeom>
          <a:noFill/>
          <a:ln>
            <a:noFill/>
          </a:ln>
        </p:spPr>
        <p:txBody>
          <a:bodyPr spcFirstLastPara="1" wrap="square" lIns="91425" tIns="45700" rIns="91425" bIns="45700" anchor="t" anchorCtr="0">
            <a:spAutoFit/>
          </a:bodyPr>
          <a:lstStyle/>
          <a:p>
            <a:pPr algn="ctr"/>
            <a:r>
              <a:rPr lang="hi-IN" sz="6600" b="1" dirty="0"/>
              <a:t>बाघ आया उस </a:t>
            </a:r>
            <a:r>
              <a:rPr lang="hi-IN" sz="6600" b="1" dirty="0" smtClean="0"/>
              <a:t>रात</a:t>
            </a:r>
            <a:endParaRPr lang="en-US" sz="6600" b="1" dirty="0" smtClean="0"/>
          </a:p>
          <a:p>
            <a:pPr algn="ctr"/>
            <a:r>
              <a:rPr lang="en-US" sz="6600" b="1" dirty="0" err="1" smtClean="0"/>
              <a:t>Bhaag</a:t>
            </a:r>
            <a:r>
              <a:rPr lang="en-US" sz="6600" b="1" dirty="0" smtClean="0"/>
              <a:t> </a:t>
            </a:r>
            <a:r>
              <a:rPr lang="en-US" sz="6600" b="1" dirty="0" err="1" smtClean="0"/>
              <a:t>Aaya</a:t>
            </a:r>
            <a:r>
              <a:rPr lang="en-US" sz="6600" b="1" dirty="0" smtClean="0"/>
              <a:t> Use </a:t>
            </a:r>
            <a:r>
              <a:rPr lang="en-US" sz="6600" b="1" dirty="0" err="1" smtClean="0"/>
              <a:t>Raat</a:t>
            </a:r>
            <a:endParaRPr lang="en-US" sz="6600" dirty="0" smtClean="0"/>
          </a:p>
        </p:txBody>
      </p:sp>
      <p:sp>
        <p:nvSpPr>
          <p:cNvPr id="171" name="Google Shape;171;p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88888"/>
                </a:solidFill>
              </a:rPr>
              <a:pPr marL="0" lvl="0" indent="0" algn="r" rtl="0">
                <a:spcBef>
                  <a:spcPts val="0"/>
                </a:spcBef>
                <a:spcAft>
                  <a:spcPts val="0"/>
                </a:spcAft>
                <a:buNone/>
              </a:pPr>
              <a:t>1</a:t>
            </a:fld>
            <a:endParaRPr>
              <a:solidFill>
                <a:srgbClr val="888888"/>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564" y="2035197"/>
            <a:ext cx="16807218" cy="7604103"/>
          </a:xfrm>
        </p:spPr>
        <p:txBody>
          <a:bodyPr>
            <a:normAutofit/>
          </a:bodyPr>
          <a:lstStyle/>
          <a:p>
            <a:pPr algn="l"/>
            <a:r>
              <a:rPr lang="hi-IN" sz="3600" b="1" dirty="0"/>
              <a:t>कविता का </a:t>
            </a:r>
            <a:r>
              <a:rPr lang="hi-IN" sz="3600" b="1" dirty="0" smtClean="0"/>
              <a:t>सारांश</a:t>
            </a:r>
            <a:r>
              <a:rPr lang="en-US" sz="3600" b="1" dirty="0" smtClean="0"/>
              <a:t/>
            </a:r>
            <a:br>
              <a:rPr lang="en-US" sz="3600" b="1" dirty="0" smtClean="0"/>
            </a:br>
            <a:r>
              <a:rPr lang="hi-IN" sz="3600" b="1" dirty="0"/>
              <a:t/>
            </a:r>
            <a:br>
              <a:rPr lang="hi-IN" sz="3600" b="1" dirty="0"/>
            </a:br>
            <a:r>
              <a:rPr lang="hi-IN" sz="3600" dirty="0"/>
              <a:t>“यह कविता बाघ के बारे में दो बच्चों की अभिव्यक्ति है। एक बच्चा अपने बाबा से कहता है-बाघ इधर से निकला था और उधर चला गया था। वह रात के समय आया था। हो सकता है वह फिर आ जाए। अतः आप रात के समय बाहर मत निकलना । बच्चा आगे बताता है-बाघ झरने के पास रहता है। मैं जब दिन के समय वहाँ गया था तो उसे देखा था। और उसे ही नहीं, उसके दो बच्चे और बाघिन को भी देखा था। बाघिन पूरा दिन पहरा देती रहती है। बाघ या तो सोता है या अपने बच्चों के साथ खेलता है। इस पर दूसरा बच्चा, छोटू, कहता है-बाघ कोई काम नहीं करता है। वह न तो ऑफिस जाता है न कॉलेज। वह स्कूल में भी नहीं जाता है। पाँच साल के बेटू ने एक बार फिर अपने बाबा को मना किया रात में बाहर होकर बाथरूम जाने के लिए।</a:t>
            </a:r>
            <a:endParaRPr lang="hi-IN" sz="3600"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a:t>
            </a:fld>
            <a:endParaRPr lang="en-US"/>
          </a:p>
        </p:txBody>
      </p:sp>
    </p:spTree>
    <p:extLst>
      <p:ext uri="{BB962C8B-B14F-4D97-AF65-F5344CB8AC3E}">
        <p14:creationId xmlns:p14="http://schemas.microsoft.com/office/powerpoint/2010/main" val="4270552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7732" y="2413307"/>
            <a:ext cx="6441743" cy="7969228"/>
          </a:xfrm>
        </p:spPr>
        <p:txBody>
          <a:bodyPr>
            <a:normAutofit fontScale="90000"/>
          </a:bodyPr>
          <a:lstStyle/>
          <a:p>
            <a:pPr algn="l"/>
            <a:r>
              <a:rPr lang="en-US" sz="3600" dirty="0" smtClean="0"/>
              <a:t>1. </a:t>
            </a:r>
            <a:r>
              <a:rPr lang="hi-IN" sz="3600" dirty="0" smtClean="0"/>
              <a:t>वो </a:t>
            </a:r>
            <a:r>
              <a:rPr lang="hi-IN" sz="3600" dirty="0"/>
              <a:t>इधर से निकला।</a:t>
            </a:r>
            <a:r>
              <a:rPr lang="hi-IN" sz="3600" dirty="0"/>
              <a:t/>
            </a:r>
            <a:br>
              <a:rPr lang="hi-IN" sz="3600" dirty="0"/>
            </a:br>
            <a:r>
              <a:rPr lang="hi-IN" sz="3600" dirty="0"/>
              <a:t>उधर चला गया ऽऽ”</a:t>
            </a:r>
            <a:r>
              <a:rPr lang="hi-IN" sz="3600" dirty="0"/>
              <a:t/>
            </a:r>
            <a:br>
              <a:rPr lang="hi-IN" sz="3600" dirty="0"/>
            </a:br>
            <a:r>
              <a:rPr lang="hi-IN" sz="3600" dirty="0"/>
              <a:t>वो आँखें फैलाकर</a:t>
            </a:r>
            <a:r>
              <a:rPr lang="hi-IN" sz="3600" dirty="0"/>
              <a:t/>
            </a:r>
            <a:br>
              <a:rPr lang="hi-IN" sz="3600" dirty="0"/>
            </a:br>
            <a:r>
              <a:rPr lang="hi-IN" sz="3600" dirty="0"/>
              <a:t>बतला रहा था-</a:t>
            </a:r>
            <a:r>
              <a:rPr lang="hi-IN" sz="3600" dirty="0"/>
              <a:t/>
            </a:r>
            <a:br>
              <a:rPr lang="hi-IN" sz="3600" dirty="0"/>
            </a:br>
            <a:r>
              <a:rPr lang="hi-IN" sz="3600" dirty="0"/>
              <a:t>हाँ बाबा, बाघ आया उस रात,</a:t>
            </a:r>
            <a:r>
              <a:rPr lang="hi-IN" sz="3600" dirty="0"/>
              <a:t/>
            </a:r>
            <a:br>
              <a:rPr lang="hi-IN" sz="3600" dirty="0"/>
            </a:br>
            <a:r>
              <a:rPr lang="hi-IN" sz="3600" dirty="0"/>
              <a:t>आप रात को बाहर न निकलो!</a:t>
            </a:r>
            <a:r>
              <a:rPr lang="hi-IN" sz="3600" dirty="0"/>
              <a:t/>
            </a:r>
            <a:br>
              <a:rPr lang="hi-IN" sz="3600" dirty="0"/>
            </a:br>
            <a:r>
              <a:rPr lang="hi-IN" sz="3600" dirty="0"/>
              <a:t>जाने कब बाघ फिर से आ जाए।”</a:t>
            </a:r>
            <a:r>
              <a:rPr lang="hi-IN" sz="3600" dirty="0"/>
              <a:t/>
            </a:r>
            <a:br>
              <a:rPr lang="hi-IN" sz="3600" dirty="0"/>
            </a:br>
            <a:r>
              <a:rPr lang="hi-IN" sz="3600" dirty="0"/>
              <a:t>“हाँ, वो ही ! वो ही जो</a:t>
            </a:r>
            <a:r>
              <a:rPr lang="hi-IN" sz="3600" dirty="0"/>
              <a:t/>
            </a:r>
            <a:br>
              <a:rPr lang="hi-IN" sz="3600" dirty="0"/>
            </a:br>
            <a:r>
              <a:rPr lang="hi-IN" sz="3600" dirty="0"/>
              <a:t>उस झरने के पास रहता है।</a:t>
            </a:r>
            <a:r>
              <a:rPr lang="hi-IN" sz="3600" dirty="0"/>
              <a:t/>
            </a:r>
            <a:br>
              <a:rPr lang="hi-IN" sz="3600" dirty="0"/>
            </a:br>
            <a:r>
              <a:rPr lang="hi-IN" sz="3600" dirty="0"/>
              <a:t>वहाँ अपन दिन के वक्त</a:t>
            </a:r>
            <a:r>
              <a:rPr lang="hi-IN" sz="3600" dirty="0"/>
              <a:t/>
            </a:r>
            <a:br>
              <a:rPr lang="hi-IN" sz="3600" dirty="0"/>
            </a:br>
            <a:r>
              <a:rPr lang="hi-IN" sz="3600" dirty="0"/>
              <a:t>गए थे न एक रोज़?</a:t>
            </a:r>
            <a:r>
              <a:rPr lang="hi-IN" sz="3600" dirty="0"/>
              <a:t/>
            </a:r>
            <a:br>
              <a:rPr lang="hi-IN" sz="3600" dirty="0"/>
            </a:br>
            <a:r>
              <a:rPr lang="hi-IN" sz="3600" dirty="0"/>
              <a:t>बाघ उधर ही तो रहता है।</a:t>
            </a:r>
            <a:r>
              <a:rPr lang="hi-IN" sz="3600" dirty="0"/>
              <a:t/>
            </a:r>
            <a:br>
              <a:rPr lang="hi-IN" sz="3600" dirty="0"/>
            </a:br>
            <a:r>
              <a:rPr lang="hi-IN" sz="3600" dirty="0"/>
              <a:t>बाबा, उसके दो बच्चे हैं।</a:t>
            </a:r>
            <a:r>
              <a:rPr lang="hi-IN" sz="3600" dirty="0"/>
              <a:t/>
            </a:r>
            <a:br>
              <a:rPr lang="hi-IN" sz="3600" dirty="0"/>
            </a:br>
            <a:r>
              <a:rPr lang="hi-IN" sz="3600" dirty="0"/>
              <a:t>बाघिन सारा दिन पहरा देती है।</a:t>
            </a:r>
            <a:r>
              <a:rPr lang="hi-IN" sz="3600" dirty="0"/>
              <a:t/>
            </a:r>
            <a:br>
              <a:rPr lang="hi-IN" sz="3600" dirty="0"/>
            </a:br>
            <a:r>
              <a:rPr lang="hi-IN" sz="3600" dirty="0"/>
              <a:t>बाघ या तो सोता है।</a:t>
            </a:r>
            <a:r>
              <a:rPr lang="hi-IN" sz="3600" dirty="0"/>
              <a:t/>
            </a:r>
            <a:br>
              <a:rPr lang="hi-IN" sz="3600" dirty="0"/>
            </a:br>
            <a:r>
              <a:rPr lang="hi-IN" sz="3600" dirty="0"/>
              <a:t>या बच्चों से खेलता है…”</a:t>
            </a:r>
            <a:r>
              <a:rPr lang="hi-IN" sz="3600" dirty="0"/>
              <a:t/>
            </a:r>
            <a:br>
              <a:rPr lang="hi-IN" sz="3600" dirty="0"/>
            </a:br>
            <a:endParaRPr lang="hi-IN" sz="3600"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a:t>
            </a:fld>
            <a:endParaRPr lang="en-US"/>
          </a:p>
        </p:txBody>
      </p:sp>
      <p:sp>
        <p:nvSpPr>
          <p:cNvPr id="4" name="Title 1"/>
          <p:cNvSpPr txBox="1">
            <a:spLocks/>
          </p:cNvSpPr>
          <p:nvPr/>
        </p:nvSpPr>
        <p:spPr>
          <a:xfrm>
            <a:off x="7478973" y="4585648"/>
            <a:ext cx="10194878" cy="494049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hi-IN" sz="3200" b="1" dirty="0">
                <a:solidFill>
                  <a:srgbClr val="00B0F0"/>
                </a:solidFill>
              </a:rPr>
              <a:t>शब्दार्थ :</a:t>
            </a:r>
            <a:r>
              <a:rPr lang="hi-IN" sz="3200" dirty="0">
                <a:solidFill>
                  <a:srgbClr val="00B0F0"/>
                </a:solidFill>
              </a:rPr>
              <a:t> </a:t>
            </a:r>
            <a:r>
              <a:rPr lang="hi-IN" sz="3200" dirty="0"/>
              <a:t>पहरा देती है-निगरानी रखती है</a:t>
            </a:r>
            <a:r>
              <a:rPr lang="hi-IN" sz="3200" dirty="0" smtClean="0"/>
              <a:t>।</a:t>
            </a:r>
            <a:endParaRPr lang="en-US" sz="3200" dirty="0" smtClean="0"/>
          </a:p>
          <a:p>
            <a:pPr algn="l"/>
            <a:endParaRPr lang="en-US" sz="3200" b="1" dirty="0" smtClean="0"/>
          </a:p>
          <a:p>
            <a:pPr algn="l"/>
            <a:r>
              <a:rPr lang="hi-IN" sz="3200" b="1" dirty="0" smtClean="0">
                <a:solidFill>
                  <a:srgbClr val="00B0F0"/>
                </a:solidFill>
              </a:rPr>
              <a:t>अर्थ</a:t>
            </a:r>
            <a:r>
              <a:rPr lang="en-US" sz="3200" b="1" dirty="0" smtClean="0">
                <a:solidFill>
                  <a:srgbClr val="00B0F0"/>
                </a:solidFill>
              </a:rPr>
              <a:t> : </a:t>
            </a:r>
            <a:r>
              <a:rPr lang="hi-IN" sz="3200" dirty="0" smtClean="0"/>
              <a:t>एक </a:t>
            </a:r>
            <a:r>
              <a:rPr lang="hi-IN" sz="3200" dirty="0"/>
              <a:t>बच्चा दूसरे बच्चा को आँखें फैलाकर बता रही है कि बाघ इधर से निकला था और उधर चला गया था। उसने अपने बाबा से कहा-बाघ उस रात को आया था। अतः आप बाहर नहीं निकलना। वह किसी भी समय कभी भी आ सकता है। वह बाघ झरने के पास रहता है। जब मैं दिन के समय वहाँ गया था तो बाघ को उधर देखा था। उसके दो बच्चे हैं। बाघिन पूरा पहरा देती है। बाघ या तो सोता है या बच्चों के साथ खेलता है।</a:t>
            </a:r>
            <a:endParaRPr lang="hi-IN" sz="3200" dirty="0"/>
          </a:p>
        </p:txBody>
      </p:sp>
      <p:pic>
        <p:nvPicPr>
          <p:cNvPr id="5" name="Picture 4"/>
          <p:cNvPicPr>
            <a:picLocks noChangeAspect="1"/>
          </p:cNvPicPr>
          <p:nvPr/>
        </p:nvPicPr>
        <p:blipFill>
          <a:blip r:embed="rId2"/>
          <a:stretch>
            <a:fillRect/>
          </a:stretch>
        </p:blipFill>
        <p:spPr>
          <a:xfrm>
            <a:off x="9023550" y="816625"/>
            <a:ext cx="3791698" cy="3505358"/>
          </a:xfrm>
          <a:prstGeom prst="rect">
            <a:avLst/>
          </a:prstGeom>
        </p:spPr>
      </p:pic>
    </p:spTree>
    <p:extLst>
      <p:ext uri="{BB962C8B-B14F-4D97-AF65-F5344CB8AC3E}">
        <p14:creationId xmlns:p14="http://schemas.microsoft.com/office/powerpoint/2010/main" val="558453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786" y="2440602"/>
            <a:ext cx="6441743" cy="6798932"/>
          </a:xfrm>
        </p:spPr>
        <p:txBody>
          <a:bodyPr>
            <a:normAutofit/>
          </a:bodyPr>
          <a:lstStyle/>
          <a:p>
            <a:pPr algn="l"/>
            <a:r>
              <a:rPr lang="hi-IN" sz="3600" dirty="0"/>
              <a:t>2. दूसरा बालक बोला-</a:t>
            </a:r>
            <a:br>
              <a:rPr lang="hi-IN" sz="3600" dirty="0"/>
            </a:br>
            <a:r>
              <a:rPr lang="hi-IN" sz="3600" dirty="0"/>
              <a:t>“बाघ कहीं काम नहीं करता</a:t>
            </a:r>
            <a:br>
              <a:rPr lang="hi-IN" sz="3600" dirty="0"/>
            </a:br>
            <a:r>
              <a:rPr lang="hi-IN" sz="3600" dirty="0"/>
              <a:t>न किसी दफ्तर में</a:t>
            </a:r>
            <a:br>
              <a:rPr lang="hi-IN" sz="3600" dirty="0"/>
            </a:br>
            <a:r>
              <a:rPr lang="hi-IN" sz="3600" dirty="0"/>
              <a:t>न कॉलेज में ऽऽ”</a:t>
            </a:r>
            <a:br>
              <a:rPr lang="hi-IN" sz="3600" dirty="0"/>
            </a:br>
            <a:r>
              <a:rPr lang="hi-IN" sz="3600" dirty="0"/>
              <a:t>छोटू बोला-</a:t>
            </a:r>
            <a:br>
              <a:rPr lang="hi-IN" sz="3600" dirty="0"/>
            </a:br>
            <a:r>
              <a:rPr lang="hi-IN" sz="3600" dirty="0"/>
              <a:t>“स्कूल में भी नहीं …”</a:t>
            </a:r>
            <a:br>
              <a:rPr lang="hi-IN" sz="3600" dirty="0"/>
            </a:br>
            <a:r>
              <a:rPr lang="hi-IN" sz="3600" dirty="0"/>
              <a:t>पाँच-साला बेटू ने</a:t>
            </a:r>
            <a:br>
              <a:rPr lang="hi-IN" sz="3600" dirty="0"/>
            </a:br>
            <a:r>
              <a:rPr lang="hi-IN" sz="3600" dirty="0"/>
              <a:t>हमें फिर से आगाह किया</a:t>
            </a:r>
            <a:br>
              <a:rPr lang="hi-IN" sz="3600" dirty="0"/>
            </a:br>
            <a:r>
              <a:rPr lang="hi-IN" sz="3600" dirty="0"/>
              <a:t>“अब रात को बाहर होकर बाथरूम न जाना!”</a:t>
            </a:r>
            <a:endParaRPr lang="hi-IN" sz="3600"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a:t>
            </a:fld>
            <a:endParaRPr lang="en-US"/>
          </a:p>
        </p:txBody>
      </p:sp>
      <p:sp>
        <p:nvSpPr>
          <p:cNvPr id="4" name="Title 1"/>
          <p:cNvSpPr txBox="1">
            <a:spLocks/>
          </p:cNvSpPr>
          <p:nvPr/>
        </p:nvSpPr>
        <p:spPr>
          <a:xfrm>
            <a:off x="8093122" y="4531057"/>
            <a:ext cx="10194878" cy="494049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hi-IN" sz="3200" b="1" dirty="0">
                <a:solidFill>
                  <a:srgbClr val="00B0F0"/>
                </a:solidFill>
              </a:rPr>
              <a:t>शब्दार्थ : </a:t>
            </a:r>
            <a:r>
              <a:rPr lang="hi-IN" sz="3200" dirty="0">
                <a:solidFill>
                  <a:schemeClr val="tx1"/>
                </a:solidFill>
              </a:rPr>
              <a:t>दफ्तर-ऑफिस। आगाह-सावधान</a:t>
            </a:r>
            <a:r>
              <a:rPr lang="hi-IN" sz="3200" dirty="0" smtClean="0">
                <a:solidFill>
                  <a:schemeClr val="tx1"/>
                </a:solidFill>
              </a:rPr>
              <a:t>।</a:t>
            </a:r>
            <a:endParaRPr lang="en-US" sz="3200" dirty="0" smtClean="0">
              <a:solidFill>
                <a:schemeClr val="tx1"/>
              </a:solidFill>
            </a:endParaRPr>
          </a:p>
          <a:p>
            <a:pPr algn="l"/>
            <a:endParaRPr lang="hi-IN" sz="3200" dirty="0">
              <a:solidFill>
                <a:schemeClr val="tx1"/>
              </a:solidFill>
            </a:endParaRPr>
          </a:p>
          <a:p>
            <a:pPr algn="l"/>
            <a:r>
              <a:rPr lang="hi-IN" sz="3200" b="1" dirty="0" smtClean="0">
                <a:solidFill>
                  <a:srgbClr val="00B0F0"/>
                </a:solidFill>
              </a:rPr>
              <a:t>अर्थ</a:t>
            </a:r>
            <a:r>
              <a:rPr lang="en-US" sz="3200" b="1" dirty="0" smtClean="0">
                <a:solidFill>
                  <a:srgbClr val="00B0F0"/>
                </a:solidFill>
              </a:rPr>
              <a:t> : </a:t>
            </a:r>
            <a:r>
              <a:rPr lang="hi-IN" sz="3200" dirty="0" smtClean="0">
                <a:solidFill>
                  <a:schemeClr val="tx1"/>
                </a:solidFill>
              </a:rPr>
              <a:t>बाघ </a:t>
            </a:r>
            <a:r>
              <a:rPr lang="hi-IN" sz="3200" dirty="0">
                <a:solidFill>
                  <a:schemeClr val="tx1"/>
                </a:solidFill>
              </a:rPr>
              <a:t>के बारे में दूसरा बालक, छोटू, कहता है-वह कोई काम नहीं करता। न किसी ऑफिस में जाता है न । किसी कॉलेज में। वह तो स्कूल में भी नहीं जाता। पाँच साल का बेटू फिर हमें सावधान करते हुए कहता है-आप रात को बाहर होकर बाथरूम मत जाना क्योंकि हो सकता है कि बाघ आ जाए।</a:t>
            </a:r>
          </a:p>
        </p:txBody>
      </p:sp>
      <p:pic>
        <p:nvPicPr>
          <p:cNvPr id="5" name="Picture 4"/>
          <p:cNvPicPr>
            <a:picLocks noChangeAspect="1"/>
          </p:cNvPicPr>
          <p:nvPr/>
        </p:nvPicPr>
        <p:blipFill>
          <a:blip r:embed="rId2"/>
          <a:stretch>
            <a:fillRect/>
          </a:stretch>
        </p:blipFill>
        <p:spPr>
          <a:xfrm>
            <a:off x="9238752" y="425140"/>
            <a:ext cx="3044233" cy="4430930"/>
          </a:xfrm>
          <a:prstGeom prst="rect">
            <a:avLst/>
          </a:prstGeom>
        </p:spPr>
      </p:pic>
    </p:spTree>
    <p:extLst>
      <p:ext uri="{BB962C8B-B14F-4D97-AF65-F5344CB8AC3E}">
        <p14:creationId xmlns:p14="http://schemas.microsoft.com/office/powerpoint/2010/main" val="561586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1F2CDB-252E-42B1-9F4C-0AF6E427A616}"/>
              </a:ext>
            </a:extLst>
          </p:cNvPr>
          <p:cNvSpPr>
            <a:spLocks noGrp="1"/>
          </p:cNvSpPr>
          <p:nvPr>
            <p:ph type="title"/>
          </p:nvPr>
        </p:nvSpPr>
        <p:spPr>
          <a:xfrm>
            <a:off x="4031671" y="3408218"/>
            <a:ext cx="8853055" cy="2820411"/>
          </a:xfrm>
        </p:spPr>
        <p:txBody>
          <a:bodyPr>
            <a:normAutofit/>
          </a:bodyPr>
          <a:lstStyle/>
          <a:p>
            <a:r>
              <a:rPr lang="hi-IN" sz="6600" dirty="0"/>
              <a:t>धन्यवाद</a:t>
            </a:r>
            <a:endParaRPr lang="en-IN" sz="6600" dirty="0"/>
          </a:p>
        </p:txBody>
      </p:sp>
      <p:sp>
        <p:nvSpPr>
          <p:cNvPr id="3" name="Slide Number Placeholder 2">
            <a:extLst>
              <a:ext uri="{FF2B5EF4-FFF2-40B4-BE49-F238E27FC236}">
                <a16:creationId xmlns:a16="http://schemas.microsoft.com/office/drawing/2014/main" xmlns="" id="{0663AED7-A914-4269-B5ED-B423D2DE0F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a:t>
            </a:fld>
            <a:endParaRPr lang="en-US"/>
          </a:p>
        </p:txBody>
      </p:sp>
    </p:spTree>
    <p:extLst>
      <p:ext uri="{BB962C8B-B14F-4D97-AF65-F5344CB8AC3E}">
        <p14:creationId xmlns:p14="http://schemas.microsoft.com/office/powerpoint/2010/main" val="1461835244"/>
      </p:ext>
    </p:extLst>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006E3624ECFC548A4DF86F008EAC208" ma:contentTypeVersion="10" ma:contentTypeDescription="Create a new document." ma:contentTypeScope="" ma:versionID="936ed6109dfa721009e99b774bdba12f">
  <xsd:schema xmlns:xsd="http://www.w3.org/2001/XMLSchema" xmlns:xs="http://www.w3.org/2001/XMLSchema" xmlns:p="http://schemas.microsoft.com/office/2006/metadata/properties" xmlns:ns2="e91115c6-dbcc-4792-b5e1-0b7c1f988c2a" targetNamespace="http://schemas.microsoft.com/office/2006/metadata/properties" ma:root="true" ma:fieldsID="93b7438846f339fd8e79f4b7b31c08b3" ns2:_="">
    <xsd:import namespace="e91115c6-dbcc-4792-b5e1-0b7c1f988c2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1115c6-dbcc-4792-b5e1-0b7c1f988c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08746B-2893-49A6-BE8C-F6012A5424A3}">
  <ds:schemaRefs>
    <ds:schemaRef ds:uri="http://schemas.microsoft.com/office/2006/documentManagement/types"/>
    <ds:schemaRef ds:uri="http://schemas.microsoft.com/office/2006/metadata/properties"/>
    <ds:schemaRef ds:uri="http://schemas.openxmlformats.org/package/2006/metadata/core-properties"/>
    <ds:schemaRef ds:uri="http://purl.org/dc/dcmitype/"/>
    <ds:schemaRef ds:uri="e91115c6-dbcc-4792-b5e1-0b7c1f988c2a"/>
    <ds:schemaRef ds:uri="http://purl.org/dc/terms/"/>
    <ds:schemaRef ds:uri="http://schemas.microsoft.com/office/infopath/2007/PartnerControls"/>
    <ds:schemaRef ds:uri="http://www.w3.org/XML/1998/namespace"/>
    <ds:schemaRef ds:uri="http://purl.org/dc/elements/1.1/"/>
  </ds:schemaRefs>
</ds:datastoreItem>
</file>

<file path=customXml/itemProps2.xml><?xml version="1.0" encoding="utf-8"?>
<ds:datastoreItem xmlns:ds="http://schemas.openxmlformats.org/officeDocument/2006/customXml" ds:itemID="{19084407-75E9-4EFA-8644-B36263CAB9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1115c6-dbcc-4792-b5e1-0b7c1f988c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A88A5D-B75F-421D-96C0-ADD8F85695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1362</TotalTime>
  <Words>102</Words>
  <Application>Microsoft Office PowerPoint</Application>
  <PresentationFormat>Custom</PresentationFormat>
  <Paragraphs>17</Paragraphs>
  <Slides>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1_Office Theme</vt:lpstr>
      <vt:lpstr>PowerPoint Presentation</vt:lpstr>
      <vt:lpstr>कविता का सारांश  “यह कविता बाघ के बारे में दो बच्चों की अभिव्यक्ति है। एक बच्चा अपने बाबा से कहता है-बाघ इधर से निकला था और उधर चला गया था। वह रात के समय आया था। हो सकता है वह फिर आ जाए। अतः आप रात के समय बाहर मत निकलना । बच्चा आगे बताता है-बाघ झरने के पास रहता है। मैं जब दिन के समय वहाँ गया था तो उसे देखा था। और उसे ही नहीं, उसके दो बच्चे और बाघिन को भी देखा था। बाघिन पूरा दिन पहरा देती रहती है। बाघ या तो सोता है या अपने बच्चों के साथ खेलता है। इस पर दूसरा बच्चा, छोटू, कहता है-बाघ कोई काम नहीं करता है। वह न तो ऑफिस जाता है न कॉलेज। वह स्कूल में भी नहीं जाता है। पाँच साल के बेटू ने एक बार फिर अपने बाबा को मना किया रात में बाहर होकर बाथरूम जाने के लिए।</vt:lpstr>
      <vt:lpstr>1. वो इधर से निकला। उधर चला गया ऽऽ” वो आँखें फैलाकर बतला रहा था- हाँ बाबा, बाघ आया उस रात, आप रात को बाहर न निकलो! जाने कब बाघ फिर से आ जाए।” “हाँ, वो ही ! वो ही जो उस झरने के पास रहता है। वहाँ अपन दिन के वक्त गए थे न एक रोज़? बाघ उधर ही तो रहता है। बाबा, उसके दो बच्चे हैं। बाघिन सारा दिन पहरा देती है। बाघ या तो सोता है। या बच्चों से खेलता है…” </vt:lpstr>
      <vt:lpstr>2. दूसरा बालक बोला- “बाघ कहीं काम नहीं करता न किसी दफ्तर में न कॉलेज में ऽऽ” छोटू बोला- “स्कूल में भी नहीं …” पाँच-साला बेटू ने हमें फिर से आगाह किया “अब रात को बाहर होकर बाथरूम न जाना!”</vt:lpstr>
      <vt:lpstr>धन्यवाद</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Swetha Chandarana</cp:lastModifiedBy>
  <cp:revision>83</cp:revision>
  <dcterms:created xsi:type="dcterms:W3CDTF">2006-08-16T00:00:00Z</dcterms:created>
  <dcterms:modified xsi:type="dcterms:W3CDTF">2020-10-30T02:16:28Z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0x0101000006E3624ECFC548A4DF86F008EAC208</vt:lpwstr>
  </property>
</Properties>
</file>